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76" r:id="rId2"/>
    <p:sldId id="256" r:id="rId3"/>
    <p:sldId id="269" r:id="rId4"/>
    <p:sldId id="267" r:id="rId5"/>
    <p:sldId id="270" r:id="rId6"/>
    <p:sldId id="257" r:id="rId7"/>
    <p:sldId id="258" r:id="rId8"/>
    <p:sldId id="259" r:id="rId9"/>
    <p:sldId id="260" r:id="rId10"/>
    <p:sldId id="268" r:id="rId11"/>
    <p:sldId id="261" r:id="rId12"/>
    <p:sldId id="271" r:id="rId13"/>
    <p:sldId id="262" r:id="rId14"/>
    <p:sldId id="272" r:id="rId15"/>
    <p:sldId id="263" r:id="rId16"/>
    <p:sldId id="273" r:id="rId17"/>
    <p:sldId id="275" r:id="rId18"/>
    <p:sldId id="264" r:id="rId19"/>
    <p:sldId id="274" r:id="rId20"/>
    <p:sldId id="26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70" autoAdjust="0"/>
    <p:restoredTop sz="94660"/>
  </p:normalViewPr>
  <p:slideViewPr>
    <p:cSldViewPr snapToGrid="0" snapToObjects="1">
      <p:cViewPr varScale="1">
        <p:scale>
          <a:sx n="110" d="100"/>
          <a:sy n="110" d="100"/>
        </p:scale>
        <p:origin x="-150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6CDA1F26-D680-EC4A-806C-2150D1116DD1}" type="datetimeFigureOut">
              <a:rPr lang="en-US" smtClean="0"/>
              <a:pPr/>
              <a:t>8/27/13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CDA1F26-D680-EC4A-806C-2150D1116DD1}" type="datetimeFigureOut">
              <a:rPr lang="en-US" smtClean="0"/>
              <a:pPr/>
              <a:t>8/27/13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CDA1F26-D680-EC4A-806C-2150D1116DD1}" type="datetimeFigureOut">
              <a:rPr lang="en-US" smtClean="0"/>
              <a:pPr/>
              <a:t>8/27/13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CDA1F26-D680-EC4A-806C-2150D1116DD1}" type="datetimeFigureOut">
              <a:rPr lang="en-US" smtClean="0"/>
              <a:pPr/>
              <a:t>8/27/13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CDA1F26-D680-EC4A-806C-2150D1116DD1}" type="datetimeFigureOut">
              <a:rPr lang="en-US" smtClean="0"/>
              <a:pPr/>
              <a:t>8/27/13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6CDA1F26-D680-EC4A-806C-2150D1116DD1}" type="datetimeFigureOut">
              <a:rPr lang="en-US" smtClean="0"/>
              <a:pPr/>
              <a:t>8/27/13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6CDA1F26-D680-EC4A-806C-2150D1116DD1}" type="datetimeFigureOut">
              <a:rPr lang="en-US" smtClean="0"/>
              <a:pPr/>
              <a:t>8/27/13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CDA1F26-D680-EC4A-806C-2150D1116DD1}" type="datetimeFigureOut">
              <a:rPr lang="en-US" smtClean="0"/>
              <a:pPr/>
              <a:t>8/27/13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A1F26-D680-EC4A-806C-2150D1116DD1}" type="datetimeFigureOut">
              <a:rPr lang="en-US" smtClean="0"/>
              <a:pPr/>
              <a:t>8/27/13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CDA1F26-D680-EC4A-806C-2150D1116DD1}" type="datetimeFigureOut">
              <a:rPr lang="en-US" smtClean="0"/>
              <a:pPr/>
              <a:t>8/27/13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CDA1F26-D680-EC4A-806C-2150D1116DD1}" type="datetimeFigureOut">
              <a:rPr lang="en-US" smtClean="0"/>
              <a:pPr/>
              <a:t>8/27/13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9FB01-11AA-2843-AB79-CCAD250D53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A1F26-D680-EC4A-806C-2150D1116DD1}" type="datetimeFigureOut">
              <a:rPr lang="en-US" smtClean="0"/>
              <a:pPr/>
              <a:t>8/27/13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9FB01-11AA-2843-AB79-CCAD250D53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video" Target="file://localhost/Users/charlesnorthey/Downloads/Social%20Media%20Revolution.mp4" TargetMode="External"/><Relationship Id="rId2" Type="http://schemas.openxmlformats.org/officeDocument/2006/relationships/slideLayout" Target="../slideLayouts/slideLayout7.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do we become media literate?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CONSTRUCTION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endParaRPr lang="en-US"/>
          </a:p>
        </p:txBody>
      </p:sp>
      <p:sp>
        <p:nvSpPr>
          <p:cNvPr id="18" name="Content Placeholder 17"/>
          <p:cNvSpPr>
            <a:spLocks noGrp="1"/>
          </p:cNvSpPr>
          <p:nvPr>
            <p:ph idx="1"/>
          </p:nvPr>
        </p:nvSpPr>
        <p:spPr/>
        <p:txBody>
          <a:bodyPr/>
          <a:lstStyle/>
          <a:p>
            <a:r>
              <a:rPr lang="en-US" dirty="0" smtClean="0"/>
              <a:t>Media products are carefully constructed. They are created with a purpose and from a particular perspective, using specific forms and techniques.</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AUDIENCE</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We all bring our own life experience, knowledge and attitudes to the media we encounter.</a:t>
            </a:r>
            <a:r>
              <a:rPr lang="en-US" dirty="0" smtClean="0"/>
              <a:t> </a:t>
            </a:r>
          </a:p>
          <a:p>
            <a:r>
              <a:rPr lang="en-US" dirty="0" smtClean="0"/>
              <a:t>Each </a:t>
            </a:r>
            <a:r>
              <a:rPr lang="en-US" dirty="0" smtClean="0"/>
              <a:t>person makes sense of what he or she sees and hears in different ways</a:t>
            </a:r>
            <a:r>
              <a:rPr lang="en-US" dirty="0" smtClean="0"/>
              <a:t>.</a:t>
            </a:r>
          </a:p>
          <a:p>
            <a:r>
              <a:rPr lang="en-US" dirty="0" smtClean="0"/>
              <a:t> </a:t>
            </a:r>
            <a:r>
              <a:rPr lang="en-US" dirty="0" smtClean="0"/>
              <a:t>Media literacy encourages us to understand how individual factors, such as </a:t>
            </a:r>
            <a:r>
              <a:rPr lang="en-US" b="1" dirty="0" smtClean="0"/>
              <a:t>age</a:t>
            </a:r>
            <a:r>
              <a:rPr lang="en-US" dirty="0" smtClean="0"/>
              <a:t>, </a:t>
            </a:r>
            <a:r>
              <a:rPr lang="en-US" b="1" dirty="0" smtClean="0"/>
              <a:t>gender</a:t>
            </a:r>
            <a:r>
              <a:rPr lang="en-US" dirty="0" smtClean="0"/>
              <a:t>, </a:t>
            </a:r>
            <a:r>
              <a:rPr lang="en-US" b="1" dirty="0" smtClean="0"/>
              <a:t>race </a:t>
            </a:r>
            <a:r>
              <a:rPr lang="en-US" dirty="0" smtClean="0"/>
              <a:t>and </a:t>
            </a:r>
            <a:r>
              <a:rPr lang="en-US" b="1" dirty="0" smtClean="0"/>
              <a:t>social status </a:t>
            </a:r>
            <a:r>
              <a:rPr lang="en-US" dirty="0" smtClean="0"/>
              <a:t>affect our interpretations of media.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COMMERCE</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Most media production is a business and must, therefore, make a </a:t>
            </a:r>
            <a:r>
              <a:rPr lang="en-US" b="1" dirty="0" smtClean="0"/>
              <a:t>profit</a:t>
            </a:r>
            <a:r>
              <a:rPr lang="en-US" dirty="0" smtClean="0"/>
              <a:t>. In addition, media industries belong to a powerful network of corporations that exert influence on content and distribution</a:t>
            </a:r>
            <a:r>
              <a:rPr lang="en-US" dirty="0" smtClean="0"/>
              <a:t>.</a:t>
            </a:r>
          </a:p>
          <a:p>
            <a:r>
              <a:rPr lang="en-US" dirty="0" smtClean="0"/>
              <a:t> </a:t>
            </a:r>
            <a:r>
              <a:rPr lang="en-US" dirty="0" smtClean="0"/>
              <a:t>Questions of ownership and control are central because </a:t>
            </a:r>
            <a:r>
              <a:rPr lang="en-US" b="1" dirty="0" smtClean="0"/>
              <a:t>a relatively small number of individuals control what we watch, read and hear in the media.</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edia_concentration.png"/>
          <p:cNvPicPr>
            <a:picLocks noGrp="1" noChangeAspect="1"/>
          </p:cNvPicPr>
          <p:nvPr>
            <p:ph idx="4294967295"/>
          </p:nvPr>
        </p:nvPicPr>
        <p:blipFill>
          <a:blip r:embed="rId2"/>
          <a:srcRect l="-6097" r="-6097"/>
          <a:stretch>
            <a:fillRect/>
          </a:stretch>
        </p:blipFill>
        <p:spPr>
          <a:xfrm>
            <a:off x="-519545" y="0"/>
            <a:ext cx="10206181" cy="6858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IDEOLOGY</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Explicitly or implicitly, the mainstream media convey ideological messages and notions of </a:t>
            </a:r>
            <a:r>
              <a:rPr lang="en-US" b="1" dirty="0" smtClean="0"/>
              <a:t>values</a:t>
            </a:r>
            <a:r>
              <a:rPr lang="en-US" dirty="0" smtClean="0"/>
              <a:t>, </a:t>
            </a:r>
            <a:r>
              <a:rPr lang="en-US" b="1" dirty="0" smtClean="0"/>
              <a:t>power </a:t>
            </a:r>
            <a:r>
              <a:rPr lang="en-US" dirty="0" smtClean="0"/>
              <a:t>and </a:t>
            </a:r>
            <a:r>
              <a:rPr lang="en-US" b="1" dirty="0" smtClean="0"/>
              <a:t>authority</a:t>
            </a:r>
            <a:r>
              <a:rPr lang="en-US" dirty="0" smtClean="0"/>
              <a:t>.</a:t>
            </a:r>
            <a:r>
              <a:rPr lang="en-US" dirty="0" smtClean="0"/>
              <a:t> </a:t>
            </a:r>
          </a:p>
          <a:p>
            <a:r>
              <a:rPr lang="en-US" dirty="0" smtClean="0"/>
              <a:t>In </a:t>
            </a:r>
            <a:r>
              <a:rPr lang="en-US" dirty="0" smtClean="0"/>
              <a:t>media literacy, what or who is </a:t>
            </a:r>
            <a:r>
              <a:rPr lang="en-US" b="1" dirty="0" smtClean="0"/>
              <a:t>absent </a:t>
            </a:r>
            <a:r>
              <a:rPr lang="en-US" dirty="0" smtClean="0"/>
              <a:t>may be more important than what or who is </a:t>
            </a:r>
            <a:r>
              <a:rPr lang="en-US" b="1" dirty="0" smtClean="0"/>
              <a:t>included</a:t>
            </a: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MEDIA?</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new vs. old</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media?</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Social Media Revolution.mp4">
            <a:hlinkClick r:id="" action="ppaction://media"/>
          </p:cNvPr>
          <p:cNvPicPr/>
          <p:nvPr>
            <p:ph idx="4294967295"/>
            <a:videoFile r:link="rId1"/>
          </p:nvPr>
        </p:nvPicPr>
        <p:blipFill>
          <a:blip r:embed="rId3"/>
          <a:stretch>
            <a:fillRect/>
          </a:stretch>
        </p:blipFill>
        <p:spPr>
          <a:xfrm>
            <a:off x="346364" y="473364"/>
            <a:ext cx="8485908" cy="56528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Media literacy?</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Technically, it is…</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a:t>ability to bring critical thinking skills to bear on all media. It is the ability to interpret and value media content and to understand media's cultural, political, commercial and social implications.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Media education?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The </a:t>
            </a:r>
            <a:r>
              <a:rPr lang="en-US" dirty="0"/>
              <a:t>process through which we become media </a:t>
            </a:r>
            <a:r>
              <a:rPr lang="en-US" dirty="0" smtClean="0"/>
              <a:t>literate.</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TotalTime>
  <Words>266</Words>
  <Application>Microsoft Macintosh PowerPoint</Application>
  <PresentationFormat>On-screen Show (4:3)</PresentationFormat>
  <Paragraphs>22</Paragraphs>
  <Slides>20</Slides>
  <Notes>0</Notes>
  <HiddenSlides>0</HiddenSlides>
  <MMClips>1</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Slide 1</vt:lpstr>
      <vt:lpstr>What is MEDIA?</vt:lpstr>
      <vt:lpstr>new vs. old</vt:lpstr>
      <vt:lpstr>…social media?</vt:lpstr>
      <vt:lpstr>Slide 5</vt:lpstr>
      <vt:lpstr>Media literacy?</vt:lpstr>
      <vt:lpstr>Technically, it is…</vt:lpstr>
      <vt:lpstr>Media education?</vt:lpstr>
      <vt:lpstr>Slide 9</vt:lpstr>
      <vt:lpstr>How do we become media literate?</vt:lpstr>
      <vt:lpstr>CONSTRUCTION</vt:lpstr>
      <vt:lpstr>Slide 12</vt:lpstr>
      <vt:lpstr>AUDIENCE</vt:lpstr>
      <vt:lpstr>Slide 14</vt:lpstr>
      <vt:lpstr>COMMERCE</vt:lpstr>
      <vt:lpstr>Slide 16</vt:lpstr>
      <vt:lpstr>Slide 17</vt:lpstr>
      <vt:lpstr>IDEOLOGY</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MEDIA?</dc:title>
  <dc:creator>charles northey</dc:creator>
  <cp:lastModifiedBy>charles northey</cp:lastModifiedBy>
  <cp:revision>7</cp:revision>
  <dcterms:created xsi:type="dcterms:W3CDTF">2013-08-27T18:06:54Z</dcterms:created>
  <dcterms:modified xsi:type="dcterms:W3CDTF">2013-08-27T19:48:59Z</dcterms:modified>
</cp:coreProperties>
</file>