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4" r:id="rId7"/>
    <p:sldId id="265" r:id="rId8"/>
    <p:sldId id="266" r:id="rId9"/>
    <p:sldId id="267" r:id="rId10"/>
    <p:sldId id="261" r:id="rId11"/>
    <p:sldId id="262" r:id="rId12"/>
    <p:sldId id="26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27" d="100"/>
          <a:sy n="127" d="100"/>
        </p:scale>
        <p:origin x="-888"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02368231-9081-944D-888D-C2DBAD33F8BE}" type="datetimeFigureOut">
              <a:rPr lang="en-US" smtClean="0"/>
              <a:pPr/>
              <a:t>8/29/13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EA31E-FBA5-C74F-B125-4417ADDC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2368231-9081-944D-888D-C2DBAD33F8BE}" type="datetimeFigureOut">
              <a:rPr lang="en-US" smtClean="0"/>
              <a:pPr/>
              <a:t>8/29/13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EA31E-FBA5-C74F-B125-4417ADDC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2368231-9081-944D-888D-C2DBAD33F8BE}" type="datetimeFigureOut">
              <a:rPr lang="en-US" smtClean="0"/>
              <a:pPr/>
              <a:t>8/29/13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EA31E-FBA5-C74F-B125-4417ADDC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2368231-9081-944D-888D-C2DBAD33F8BE}" type="datetimeFigureOut">
              <a:rPr lang="en-US" smtClean="0"/>
              <a:pPr/>
              <a:t>8/29/13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EA31E-FBA5-C74F-B125-4417ADDC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02368231-9081-944D-888D-C2DBAD33F8BE}" type="datetimeFigureOut">
              <a:rPr lang="en-US" smtClean="0"/>
              <a:pPr/>
              <a:t>8/29/13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EA31E-FBA5-C74F-B125-4417ADDC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02368231-9081-944D-888D-C2DBAD33F8BE}" type="datetimeFigureOut">
              <a:rPr lang="en-US" smtClean="0"/>
              <a:pPr/>
              <a:t>8/29/13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EA31E-FBA5-C74F-B125-4417ADDC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02368231-9081-944D-888D-C2DBAD33F8BE}" type="datetimeFigureOut">
              <a:rPr lang="en-US" smtClean="0"/>
              <a:pPr/>
              <a:t>8/29/13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EA31E-FBA5-C74F-B125-4417ADDC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02368231-9081-944D-888D-C2DBAD33F8BE}" type="datetimeFigureOut">
              <a:rPr lang="en-US" smtClean="0"/>
              <a:pPr/>
              <a:t>8/29/13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EA31E-FBA5-C74F-B125-4417ADDC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68231-9081-944D-888D-C2DBAD33F8BE}" type="datetimeFigureOut">
              <a:rPr lang="en-US" smtClean="0"/>
              <a:pPr/>
              <a:t>8/29/13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EA31E-FBA5-C74F-B125-4417ADDC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2368231-9081-944D-888D-C2DBAD33F8BE}" type="datetimeFigureOut">
              <a:rPr lang="en-US" smtClean="0"/>
              <a:pPr/>
              <a:t>8/29/13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EA31E-FBA5-C74F-B125-4417ADDC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2368231-9081-944D-888D-C2DBAD33F8BE}" type="datetimeFigureOut">
              <a:rPr lang="en-US" smtClean="0"/>
              <a:pPr/>
              <a:t>8/29/13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EA31E-FBA5-C74F-B125-4417ADDC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68231-9081-944D-888D-C2DBAD33F8BE}" type="datetimeFigureOut">
              <a:rPr lang="en-US" smtClean="0"/>
              <a:pPr/>
              <a:t>8/29/13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EA31E-FBA5-C74F-B125-4417ADDC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Lottery</a:t>
            </a:r>
            <a:endParaRPr lang="en-US" dirty="0"/>
          </a:p>
        </p:txBody>
      </p:sp>
      <p:sp>
        <p:nvSpPr>
          <p:cNvPr id="3" name="Subtitle 2"/>
          <p:cNvSpPr>
            <a:spLocks noGrp="1"/>
          </p:cNvSpPr>
          <p:nvPr>
            <p:ph type="subTitle" idx="1"/>
          </p:nvPr>
        </p:nvSpPr>
        <p:spPr/>
        <p:txBody>
          <a:bodyPr/>
          <a:lstStyle/>
          <a:p>
            <a:r>
              <a:rPr lang="en-US" dirty="0" smtClean="0"/>
              <a:t>By Shirley Jackson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REFLECTION QUESTIONS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542636" y="773545"/>
            <a:ext cx="8058728" cy="5078314"/>
          </a:xfrm>
          <a:prstGeom prst="rect">
            <a:avLst/>
          </a:prstGeom>
          <a:noFill/>
        </p:spPr>
        <p:txBody>
          <a:bodyPr wrap="square" rtlCol="0">
            <a:spAutoFit/>
          </a:bodyPr>
          <a:lstStyle/>
          <a:p>
            <a:r>
              <a:rPr lang="en-GB" dirty="0"/>
              <a:t>1.	Having read the story, why is “The Lottery” an ironic title for this story? How might this have affected readers in 1948? </a:t>
            </a:r>
            <a:endParaRPr lang="en-US" dirty="0"/>
          </a:p>
          <a:p>
            <a:r>
              <a:rPr lang="en-GB" dirty="0"/>
              <a:t> </a:t>
            </a:r>
            <a:endParaRPr lang="en-US" dirty="0"/>
          </a:p>
          <a:p>
            <a:r>
              <a:rPr lang="en-GB" dirty="0"/>
              <a:t> </a:t>
            </a:r>
            <a:endParaRPr lang="en-US" dirty="0"/>
          </a:p>
          <a:p>
            <a:r>
              <a:rPr lang="en-GB" dirty="0"/>
              <a:t>2.	 Is “The Lottery” a good example of the literary device allegory? Define the term and tell me how Jackson’s story may or may not be considered an allegory. </a:t>
            </a:r>
            <a:endParaRPr lang="en-US" dirty="0"/>
          </a:p>
          <a:p>
            <a:r>
              <a:rPr lang="en-GB" dirty="0"/>
              <a:t> </a:t>
            </a:r>
            <a:endParaRPr lang="en-US" dirty="0"/>
          </a:p>
          <a:p>
            <a:r>
              <a:rPr lang="en-GB" dirty="0"/>
              <a:t> </a:t>
            </a:r>
            <a:endParaRPr lang="en-US" dirty="0"/>
          </a:p>
          <a:p>
            <a:r>
              <a:rPr lang="en-GB" dirty="0"/>
              <a:t>3.	Some say the story is about a stone-wielding mob who find themselves carrying out a dying tradition. Are there any dying traditions you’ve encountered or read about in your own lives? Why do you think some traditions go away while others remain? Feel free to tie in </a:t>
            </a:r>
            <a:r>
              <a:rPr lang="en-GB" dirty="0" err="1"/>
              <a:t>Smyka’s</a:t>
            </a:r>
            <a:r>
              <a:rPr lang="en-GB" dirty="0"/>
              <a:t> Moth Storytelling.</a:t>
            </a:r>
            <a:endParaRPr lang="en-US" dirty="0"/>
          </a:p>
          <a:p>
            <a:r>
              <a:rPr lang="en-GB" dirty="0"/>
              <a:t> </a:t>
            </a:r>
            <a:endParaRPr lang="en-US" dirty="0"/>
          </a:p>
          <a:p>
            <a:r>
              <a:rPr lang="en-GB" dirty="0"/>
              <a:t> </a:t>
            </a:r>
            <a:endParaRPr lang="en-US" dirty="0"/>
          </a:p>
          <a:p>
            <a:r>
              <a:rPr lang="en-GB" dirty="0"/>
              <a:t>4.	What is a “ritual sacrifice”? Can you think of any examples of this practice you’ve read about in history? What is our attitude towards “ritual sacrifice” today? How does the idea of sacrifice play a literal and or figurative role in modern society? </a:t>
            </a:r>
            <a:br>
              <a:rPr lang="en-GB" dirty="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VOCABULARY</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Irony</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Allegory</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Ritual sacrifice</a:t>
            </a:r>
            <a:endParaRPr lang="en-US" dirty="0"/>
          </a:p>
        </p:txBody>
      </p:sp>
      <p:sp>
        <p:nvSpPr>
          <p:cNvPr id="6" name="Subtitle 5"/>
          <p:cNvSpPr>
            <a:spLocks noGrp="1"/>
          </p:cNvSpPr>
          <p:nvPr>
            <p:ph type="subTitle" idx="1"/>
          </p:nvPr>
        </p:nvSpPr>
        <p:spPr/>
        <p:txBody>
          <a:bodyPr/>
          <a:lstStyle/>
          <a:p>
            <a:endParaRPr lang="en-C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OBJECTIVES</a:t>
            </a:r>
            <a:endParaRPr lang="en-CA" dirty="0"/>
          </a:p>
        </p:txBody>
      </p:sp>
      <p:sp>
        <p:nvSpPr>
          <p:cNvPr id="5" name="Subtitle 4"/>
          <p:cNvSpPr>
            <a:spLocks noGrp="1"/>
          </p:cNvSpPr>
          <p:nvPr>
            <p:ph type="subTitle" idx="1"/>
          </p:nvPr>
        </p:nvSpPr>
        <p:spPr/>
        <p:txBody>
          <a:bodyPr/>
          <a:lstStyle/>
          <a:p>
            <a:endParaRPr lang="en-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CA"/>
          </a:p>
        </p:txBody>
      </p:sp>
      <p:sp>
        <p:nvSpPr>
          <p:cNvPr id="7" name="Content Placeholder 6"/>
          <p:cNvSpPr>
            <a:spLocks noGrp="1"/>
          </p:cNvSpPr>
          <p:nvPr>
            <p:ph idx="1"/>
          </p:nvPr>
        </p:nvSpPr>
        <p:spPr/>
        <p:txBody>
          <a:bodyPr/>
          <a:lstStyle/>
          <a:p>
            <a:pPr algn="ctr"/>
            <a:endParaRPr lang="en-CA" dirty="0" smtClean="0"/>
          </a:p>
          <a:p>
            <a:pPr algn="ctr"/>
            <a:r>
              <a:rPr lang="en-CA" dirty="0" smtClean="0"/>
              <a:t>Literary terms</a:t>
            </a:r>
          </a:p>
          <a:p>
            <a:pPr algn="ctr">
              <a:buNone/>
            </a:pPr>
            <a:endParaRPr lang="en-CA" dirty="0" smtClean="0"/>
          </a:p>
          <a:p>
            <a:pPr algn="ctr">
              <a:buNone/>
            </a:pPr>
            <a:endParaRPr lang="en-CA" dirty="0" smtClean="0"/>
          </a:p>
          <a:p>
            <a:pPr algn="ctr"/>
            <a:endParaRPr lang="en-CA" dirty="0" smtClean="0"/>
          </a:p>
          <a:p>
            <a:pPr algn="ctr"/>
            <a:endParaRPr lang="en-CA" dirty="0" smtClean="0"/>
          </a:p>
          <a:p>
            <a:pPr algn="ct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CA"/>
          </a:p>
        </p:txBody>
      </p:sp>
      <p:sp>
        <p:nvSpPr>
          <p:cNvPr id="7" name="Content Placeholder 6"/>
          <p:cNvSpPr>
            <a:spLocks noGrp="1"/>
          </p:cNvSpPr>
          <p:nvPr>
            <p:ph idx="1"/>
          </p:nvPr>
        </p:nvSpPr>
        <p:spPr/>
        <p:txBody>
          <a:bodyPr/>
          <a:lstStyle/>
          <a:p>
            <a:pPr algn="ctr"/>
            <a:endParaRPr lang="en-CA" dirty="0" smtClean="0"/>
          </a:p>
          <a:p>
            <a:pPr algn="ctr"/>
            <a:r>
              <a:rPr lang="en-CA" dirty="0" smtClean="0"/>
              <a:t>Literary terms</a:t>
            </a:r>
          </a:p>
          <a:p>
            <a:pPr algn="ctr">
              <a:buNone/>
            </a:pPr>
            <a:endParaRPr lang="en-CA" dirty="0" smtClean="0"/>
          </a:p>
          <a:p>
            <a:pPr algn="ctr">
              <a:buNone/>
            </a:pPr>
            <a:endParaRPr lang="en-CA" dirty="0" smtClean="0"/>
          </a:p>
          <a:p>
            <a:pPr algn="ctr"/>
            <a:endParaRPr lang="en-CA" dirty="0" smtClean="0"/>
          </a:p>
          <a:p>
            <a:pPr algn="ctr"/>
            <a:endParaRPr lang="en-CA" dirty="0"/>
          </a:p>
        </p:txBody>
      </p:sp>
      <p:sp>
        <p:nvSpPr>
          <p:cNvPr id="4" name="TextBox 3"/>
          <p:cNvSpPr txBox="1"/>
          <p:nvPr/>
        </p:nvSpPr>
        <p:spPr>
          <a:xfrm>
            <a:off x="3029528" y="3232727"/>
            <a:ext cx="3066472" cy="584775"/>
          </a:xfrm>
          <a:prstGeom prst="rect">
            <a:avLst/>
          </a:prstGeom>
          <a:noFill/>
        </p:spPr>
        <p:txBody>
          <a:bodyPr wrap="square" rtlCol="0">
            <a:spAutoFit/>
          </a:bodyPr>
          <a:lstStyle/>
          <a:p>
            <a:pPr algn="ctr">
              <a:buFont typeface="Arial" pitchFamily="34" charset="0"/>
              <a:buChar char="•"/>
            </a:pPr>
            <a:r>
              <a:rPr lang="en-CA" sz="3200" dirty="0" smtClean="0"/>
              <a:t>Reflection</a:t>
            </a:r>
          </a:p>
        </p:txBody>
      </p:sp>
    </p:spTree>
  </p:cSld>
  <p:clrMapOvr>
    <a:masterClrMapping/>
  </p:clrMapOvr>
  <p:transition spd="med">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CA"/>
          </a:p>
        </p:txBody>
      </p:sp>
      <p:sp>
        <p:nvSpPr>
          <p:cNvPr id="7" name="Content Placeholder 6"/>
          <p:cNvSpPr>
            <a:spLocks noGrp="1"/>
          </p:cNvSpPr>
          <p:nvPr>
            <p:ph idx="1"/>
          </p:nvPr>
        </p:nvSpPr>
        <p:spPr/>
        <p:txBody>
          <a:bodyPr/>
          <a:lstStyle/>
          <a:p>
            <a:pPr algn="ctr"/>
            <a:endParaRPr lang="en-CA" dirty="0" smtClean="0"/>
          </a:p>
          <a:p>
            <a:pPr algn="ctr"/>
            <a:r>
              <a:rPr lang="en-CA" dirty="0" smtClean="0"/>
              <a:t>Literary terms</a:t>
            </a:r>
          </a:p>
          <a:p>
            <a:pPr algn="ctr">
              <a:buNone/>
            </a:pPr>
            <a:endParaRPr lang="en-CA" dirty="0" smtClean="0"/>
          </a:p>
          <a:p>
            <a:pPr algn="ctr">
              <a:buNone/>
            </a:pPr>
            <a:endParaRPr lang="en-CA" dirty="0" smtClean="0"/>
          </a:p>
          <a:p>
            <a:pPr algn="ctr"/>
            <a:endParaRPr lang="en-CA" dirty="0" smtClean="0"/>
          </a:p>
          <a:p>
            <a:pPr algn="ctr"/>
            <a:endParaRPr lang="en-CA" dirty="0"/>
          </a:p>
        </p:txBody>
      </p:sp>
      <p:sp>
        <p:nvSpPr>
          <p:cNvPr id="4" name="TextBox 3"/>
          <p:cNvSpPr txBox="1"/>
          <p:nvPr/>
        </p:nvSpPr>
        <p:spPr>
          <a:xfrm>
            <a:off x="3029528" y="3232727"/>
            <a:ext cx="3066472" cy="584775"/>
          </a:xfrm>
          <a:prstGeom prst="rect">
            <a:avLst/>
          </a:prstGeom>
          <a:noFill/>
        </p:spPr>
        <p:txBody>
          <a:bodyPr wrap="square" rtlCol="0">
            <a:spAutoFit/>
          </a:bodyPr>
          <a:lstStyle/>
          <a:p>
            <a:pPr algn="ctr">
              <a:buFont typeface="Arial" pitchFamily="34" charset="0"/>
              <a:buChar char="•"/>
            </a:pPr>
            <a:r>
              <a:rPr lang="en-CA" sz="3200" dirty="0" smtClean="0"/>
              <a:t>Reflection</a:t>
            </a:r>
          </a:p>
        </p:txBody>
      </p:sp>
      <p:sp>
        <p:nvSpPr>
          <p:cNvPr id="5" name="TextBox 4"/>
          <p:cNvSpPr txBox="1"/>
          <p:nvPr/>
        </p:nvSpPr>
        <p:spPr>
          <a:xfrm>
            <a:off x="2115128" y="4488873"/>
            <a:ext cx="4941454" cy="707886"/>
          </a:xfrm>
          <a:prstGeom prst="rect">
            <a:avLst/>
          </a:prstGeom>
          <a:noFill/>
        </p:spPr>
        <p:txBody>
          <a:bodyPr wrap="square" rtlCol="0">
            <a:spAutoFit/>
          </a:bodyPr>
          <a:lstStyle/>
          <a:p>
            <a:pPr algn="ctr">
              <a:buFont typeface="Arial" pitchFamily="34" charset="0"/>
              <a:buChar char="•"/>
            </a:pPr>
            <a:r>
              <a:rPr lang="en-CA" sz="4000" dirty="0" smtClean="0">
                <a:solidFill>
                  <a:schemeClr val="accent2"/>
                </a:solidFill>
              </a:rPr>
              <a:t>Response</a:t>
            </a:r>
            <a:endParaRPr lang="en-CA" sz="4000" dirty="0">
              <a:solidFill>
                <a:schemeClr val="accent2"/>
              </a:solidFill>
            </a:endParaRPr>
          </a:p>
        </p:txBody>
      </p:sp>
    </p:spTree>
  </p:cSld>
  <p:clrMapOvr>
    <a:masterClrMapping/>
  </p:clrMapOvr>
  <p:transition spd="med">
    <p:split orient="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TotalTime>
  <Words>208</Words>
  <Application>Microsoft Macintosh PowerPoint</Application>
  <PresentationFormat>On-screen Show (4:3)</PresentationFormat>
  <Paragraphs>34</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The Lottery</vt:lpstr>
      <vt:lpstr>VOCABULARY</vt:lpstr>
      <vt:lpstr>Irony</vt:lpstr>
      <vt:lpstr>Allegory</vt:lpstr>
      <vt:lpstr>Ritual sacrifice</vt:lpstr>
      <vt:lpstr>OBJECTIVES</vt:lpstr>
      <vt:lpstr>Slide 7</vt:lpstr>
      <vt:lpstr>Slide 8</vt:lpstr>
      <vt:lpstr>Slide 9</vt:lpstr>
      <vt:lpstr>REFLECTION QUESTIONS</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Lottery</dc:title>
  <dc:creator>charles northey</dc:creator>
  <cp:lastModifiedBy>charles northey</cp:lastModifiedBy>
  <cp:revision>6</cp:revision>
  <dcterms:created xsi:type="dcterms:W3CDTF">2013-08-29T14:19:35Z</dcterms:created>
  <dcterms:modified xsi:type="dcterms:W3CDTF">2013-08-29T14:20:26Z</dcterms:modified>
</cp:coreProperties>
</file>